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74" r:id="rId4"/>
    <p:sldId id="276" r:id="rId5"/>
    <p:sldId id="259" r:id="rId6"/>
    <p:sldId id="260" r:id="rId7"/>
    <p:sldId id="277" r:id="rId8"/>
    <p:sldId id="261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75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BCE1B-8EA5-4996-A353-0CE778F3AF8A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761FE-7781-4971-B739-22AB6092B9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347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usmenim izlaganjem upoznati učenike s nazivom države, smještajem i položajem, temeljima gospodarskog razvoja SAD-a te s obilježjima suvremene poljoprivrede</a:t>
            </a:r>
            <a:endParaRPr lang="hr-HR" altLang="sr-Latn-RS" b="1" smtClean="0"/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individualnim radom na tekstu iz udžbenika (str. 146.-148.)  te odgovarajući punim rečenicama na postavljena pitanja, učenici će se upoznati s obilježjima sekundarnih i uslužnih djelatnosti SAD-a; nakon odgovaranja slijedi analiza odgovora (primjeri pitanja se nalaze u rubrici </a:t>
            </a:r>
            <a:r>
              <a:rPr lang="hr-HR" altLang="sr-Latn-RS" i="1" smtClean="0"/>
              <a:t>Zadaci za provjeru ishoda učenja</a:t>
            </a:r>
            <a:r>
              <a:rPr lang="hr-HR" altLang="sr-Latn-RS" smtClean="0"/>
              <a:t>)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- SAD je </a:t>
            </a:r>
            <a:r>
              <a:rPr lang="hr-HR" altLang="sr-Latn-RS" b="1" smtClean="0"/>
              <a:t>savezna država</a:t>
            </a:r>
            <a:r>
              <a:rPr lang="hr-HR" altLang="sr-Latn-RS" smtClean="0"/>
              <a:t> (50 država + savezno područje glavnog grada)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brojem stanovnika (oko 300 milijuna) i površinom </a:t>
            </a:r>
            <a:r>
              <a:rPr lang="hr-HR" altLang="sr-Latn-RS" b="1" smtClean="0"/>
              <a:t>treća zemlja svijeta</a:t>
            </a:r>
            <a:r>
              <a:rPr lang="hr-HR" altLang="sr-Latn-RS" smtClean="0"/>
              <a:t>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povoljan položaj između dvaju oceana i smještaj najvećim dijelom u sjevernom umjerenom pojasu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 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224ED4C-F501-4D67-864C-05E168AF4A6D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391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</a:t>
            </a:r>
            <a:r>
              <a:rPr lang="hr-HR" altLang="sr-Latn-RS" b="1" smtClean="0"/>
              <a:t>temelji gospodarskog razvoja:</a:t>
            </a: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b="1" smtClean="0"/>
              <a:t>	</a:t>
            </a:r>
            <a:r>
              <a:rPr lang="hr-HR" altLang="sr-Latn-RS" smtClean="0"/>
              <a:t>- velika prirodna bogatstva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- golemi, slabo naseljeni prostor u prošlosti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- planska podjela zemljišta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- nije bilo razaranja zbog ratova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 http://www.banka.hr/svijet/gospodarstvo-sad-a-poraslo-3-2-posto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http://balkans.aljazeera.net/vijesti/gospodarstvo-sad-u-sjeni-politike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hr-HR" altLang="sr-Latn-RS" smtClean="0"/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27C8D7-4E1F-458D-A8D9-78D2C67E18F1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3382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</a:t>
            </a:r>
            <a:r>
              <a:rPr lang="hr-HR" altLang="sr-Latn-RS" b="1" smtClean="0"/>
              <a:t> suvremena poljoprivreda:</a:t>
            </a: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b="1" smtClean="0"/>
              <a:t>	</a:t>
            </a:r>
            <a:r>
              <a:rPr lang="hr-HR" altLang="sr-Latn-RS" smtClean="0"/>
              <a:t>-	mali udio zaposlenih (3%), a visoki prinosi – veliki mehanizirani posjedi, znatni državni poticaji, primjena gnojiva i zaštitnih sredstava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-	sustav poljoprivrednih pojasa (beltova) – monokulturna proizvodnja (kultura koja najbolje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                       uspijeva, npr. pojas pšenice, pojas kukuruza, pojas duhana, pojas pamuka)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		- prednost: veliki prinosi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		- nedostatci: smanjenje prirodne raznolikosti i ugrožavanje prirodnih staništa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Poljoprivreda SAD-a https://www.youtube.com/watch?v=2Oq24hITFTY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 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684C5-BDD7-46E4-8AA5-4C7BB2A539BD}" type="slidenum">
              <a:rPr lang="hr-HR" altLang="sr-Latn-RS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6368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http://en.wikipedia.org/wiki/List_of_belt_regions_of_the_United_States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2CCC5EE-5284-4BB8-A290-1538F38C20B1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5453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2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582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00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244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580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059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39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352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68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576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4C39-ECC6-4BF8-BF2E-FDDEFF67324D}" type="datetimeFigureOut">
              <a:rPr lang="hr-HR" smtClean="0"/>
              <a:t>25.5.2021.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E453A-D05E-4E2D-9D92-D04C0EA1900B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3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88" y="3873953"/>
            <a:ext cx="5225143" cy="298404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Sjedinjene Američke Države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1896" y="993838"/>
            <a:ext cx="10515600" cy="1325563"/>
          </a:xfrm>
        </p:spPr>
        <p:txBody>
          <a:bodyPr/>
          <a:lstStyle/>
          <a:p>
            <a:r>
              <a:rPr lang="hr-HR" dirty="0" smtClean="0"/>
              <a:t>Raznolika i snažna industrija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35280" y="2191384"/>
            <a:ext cx="10515600" cy="4666615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m</a:t>
            </a:r>
            <a:r>
              <a:rPr lang="hr-HR" dirty="0" smtClean="0"/>
              <a:t>eđu industrijski najmoćnijim zemljama</a:t>
            </a:r>
          </a:p>
          <a:p>
            <a:r>
              <a:rPr lang="hr-HR" dirty="0"/>
              <a:t>t</a:t>
            </a:r>
            <a:r>
              <a:rPr lang="hr-HR" dirty="0" smtClean="0"/>
              <a:t>emelj: </a:t>
            </a:r>
            <a:r>
              <a:rPr lang="hr-HR" b="1" dirty="0" smtClean="0"/>
              <a:t>rudno bogatstvo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            obilje </a:t>
            </a:r>
            <a:r>
              <a:rPr lang="hr-HR" b="1" dirty="0" smtClean="0"/>
              <a:t>vodne snage </a:t>
            </a:r>
          </a:p>
          <a:p>
            <a:pPr marL="0" indent="0">
              <a:buNone/>
            </a:pPr>
            <a:r>
              <a:rPr lang="hr-HR" b="1" dirty="0"/>
              <a:t> </a:t>
            </a:r>
            <a:r>
              <a:rPr lang="hr-HR" b="1" dirty="0" smtClean="0"/>
              <a:t>               povoljni prometni položaj</a:t>
            </a:r>
          </a:p>
          <a:p>
            <a:pPr marL="0" indent="0">
              <a:buNone/>
            </a:pPr>
            <a:endParaRPr lang="hr-HR" b="1" dirty="0" smtClean="0"/>
          </a:p>
          <a:p>
            <a:r>
              <a:rPr lang="hr-HR" dirty="0"/>
              <a:t>Industrijski </a:t>
            </a:r>
            <a:r>
              <a:rPr lang="hr-HR" dirty="0" smtClean="0"/>
              <a:t>sjeveroistok- </a:t>
            </a:r>
            <a:r>
              <a:rPr lang="hr-HR" dirty="0"/>
              <a:t> </a:t>
            </a:r>
            <a:r>
              <a:rPr lang="hr-HR" b="1" dirty="0" err="1" smtClean="0"/>
              <a:t>Bowash</a:t>
            </a:r>
            <a:r>
              <a:rPr lang="hr-HR" dirty="0" smtClean="0"/>
              <a:t> </a:t>
            </a:r>
          </a:p>
          <a:p>
            <a:r>
              <a:rPr lang="hr-HR" b="1" dirty="0"/>
              <a:t>New York</a:t>
            </a:r>
            <a:endParaRPr lang="hr-HR" b="1" dirty="0" smtClean="0"/>
          </a:p>
          <a:p>
            <a:r>
              <a:rPr lang="hr-HR" b="1" dirty="0" smtClean="0"/>
              <a:t>Chicago </a:t>
            </a:r>
            <a:r>
              <a:rPr lang="hr-HR" b="1" dirty="0"/>
              <a:t>i </a:t>
            </a:r>
            <a:r>
              <a:rPr lang="hr-HR" b="1" dirty="0" smtClean="0"/>
              <a:t>Detroit</a:t>
            </a:r>
          </a:p>
          <a:p>
            <a:endParaRPr lang="hr-HR" b="1" dirty="0" smtClean="0"/>
          </a:p>
          <a:p>
            <a:r>
              <a:rPr lang="hr-HR" dirty="0"/>
              <a:t>suvremene industrijske grane, primjerice </a:t>
            </a:r>
            <a:r>
              <a:rPr lang="hr-HR" b="1" dirty="0"/>
              <a:t>elektronička, zrakoplovna i svemirska </a:t>
            </a:r>
            <a:r>
              <a:rPr lang="hr-HR" b="1" dirty="0" smtClean="0"/>
              <a:t>industrija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  <a:p>
            <a:pPr marL="0" indent="0">
              <a:buNone/>
            </a:pPr>
            <a:r>
              <a:rPr lang="hr-HR" dirty="0" smtClean="0"/>
              <a:t/>
            </a:r>
            <a:br>
              <a:rPr lang="hr-HR" dirty="0" smtClean="0"/>
            </a:b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54" y="2004091"/>
            <a:ext cx="4379490" cy="31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448" y="2596529"/>
            <a:ext cx="6394704" cy="426147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482244" cy="374112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431950" y="4515350"/>
            <a:ext cx="27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Tvornica zrakoplova Boeing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2664844" y="4930229"/>
            <a:ext cx="271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Chicago je sjedište Boeinga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80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894" y="588459"/>
            <a:ext cx="6529557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214318" y="5805234"/>
            <a:ext cx="421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Detroit je sjedište GM-a, Forda, </a:t>
            </a:r>
            <a:r>
              <a:rPr lang="hr-HR" dirty="0" err="1" smtClean="0"/>
              <a:t>Chryslera</a:t>
            </a:r>
            <a:r>
              <a:rPr lang="hr-HR" dirty="0" smtClean="0"/>
              <a:t>-a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85" y="3396087"/>
            <a:ext cx="4429115" cy="332875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746" y="77704"/>
            <a:ext cx="5735054" cy="32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85800" y="1235101"/>
            <a:ext cx="110916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Nunito"/>
              </a:rPr>
              <a:t>n</a:t>
            </a:r>
            <a:r>
              <a:rPr lang="hr-HR" sz="2200" b="0" i="0" dirty="0" smtClean="0">
                <a:effectLst/>
                <a:latin typeface="Nunito"/>
              </a:rPr>
              <a:t>a jugu-  </a:t>
            </a:r>
            <a:r>
              <a:rPr lang="hr-HR" sz="2200" b="1" i="0" dirty="0" smtClean="0">
                <a:effectLst/>
                <a:latin typeface="Nunito"/>
              </a:rPr>
              <a:t>petrokemijska i kemijska industrija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i="0" dirty="0" smtClean="0">
                <a:effectLst/>
                <a:latin typeface="Nunito"/>
              </a:rPr>
              <a:t>industrijska središta: </a:t>
            </a:r>
            <a:r>
              <a:rPr lang="hr-HR" sz="2200" b="1" i="0" dirty="0" smtClean="0">
                <a:effectLst/>
                <a:latin typeface="Nunito"/>
              </a:rPr>
              <a:t>Dallas, Houston i New </a:t>
            </a:r>
            <a:r>
              <a:rPr lang="hr-HR" sz="2200" b="1" i="0" dirty="0" err="1" smtClean="0">
                <a:effectLst/>
                <a:latin typeface="Nunito"/>
              </a:rPr>
              <a:t>Orleans</a:t>
            </a:r>
            <a:endParaRPr lang="hr-HR" sz="22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b="0" i="0" dirty="0" smtClean="0">
                <a:effectLst/>
                <a:latin typeface="Nunito"/>
              </a:rPr>
              <a:t>U tihooceanskom primorju industrijska su središta </a:t>
            </a:r>
            <a:r>
              <a:rPr lang="hr-HR" sz="2200" b="1" i="0" dirty="0" smtClean="0">
                <a:effectLst/>
                <a:latin typeface="Nunito"/>
              </a:rPr>
              <a:t>San Diego, Los Angeles, San Francisco i </a:t>
            </a:r>
            <a:r>
              <a:rPr lang="hr-HR" sz="2200" b="1" i="0" dirty="0" err="1" smtClean="0">
                <a:effectLst/>
                <a:latin typeface="Nunito"/>
              </a:rPr>
              <a:t>Seattle</a:t>
            </a:r>
            <a:r>
              <a:rPr lang="hr-HR" sz="2200" b="1" i="0" dirty="0" smtClean="0">
                <a:effectLst/>
                <a:latin typeface="Nunito"/>
              </a:rPr>
              <a:t>. </a:t>
            </a:r>
            <a:endParaRPr lang="hr-HR" sz="22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2037123"/>
            <a:ext cx="6245542" cy="390515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01" y="2258568"/>
            <a:ext cx="3326946" cy="18630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225090" y="4213598"/>
            <a:ext cx="3836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i="0" dirty="0" err="1" smtClean="0">
                <a:solidFill>
                  <a:srgbClr val="383838"/>
                </a:solidFill>
                <a:effectLst/>
                <a:latin typeface="Nunito"/>
              </a:rPr>
              <a:t>Exxon</a:t>
            </a:r>
            <a:r>
              <a:rPr lang="hr-HR" sz="1200" b="1" i="0" dirty="0" smtClean="0">
                <a:solidFill>
                  <a:srgbClr val="383838"/>
                </a:solidFill>
                <a:effectLst/>
                <a:latin typeface="Nunito"/>
              </a:rPr>
              <a:t> je najznačajnija američka naftna kompanija</a:t>
            </a:r>
            <a:endParaRPr lang="hr-HR" sz="12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893497" y="5329166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Houston je središte naftne kompanije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1816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05046" cy="3867912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542842" y="4122158"/>
            <a:ext cx="5077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smtClean="0"/>
              <a:t>Najpoznatije kompanije Silicijske doline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84" y="2655339"/>
            <a:ext cx="4166425" cy="41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7032" y="13343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b="0" dirty="0" smtClean="0">
                <a:effectLst/>
              </a:rPr>
              <a:t>Najvažnije su uslužne djelatnosti</a:t>
            </a:r>
            <a:br>
              <a:rPr lang="hr-HR" b="0" dirty="0" smtClean="0">
                <a:effectLst/>
              </a:rPr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01624" y="1997170"/>
            <a:ext cx="10515600" cy="4351338"/>
          </a:xfrm>
        </p:spPr>
        <p:txBody>
          <a:bodyPr/>
          <a:lstStyle/>
          <a:p>
            <a:r>
              <a:rPr lang="hr-HR" b="1" dirty="0"/>
              <a:t>80 % zaposlenih</a:t>
            </a:r>
            <a:r>
              <a:rPr lang="hr-HR" dirty="0"/>
              <a:t> je u </a:t>
            </a:r>
            <a:r>
              <a:rPr lang="hr-HR" b="1" dirty="0"/>
              <a:t>tercijarnim i kvartarnim </a:t>
            </a:r>
            <a:r>
              <a:rPr lang="hr-HR" b="1" dirty="0" smtClean="0"/>
              <a:t>djelatnostima</a:t>
            </a:r>
            <a:r>
              <a:rPr lang="hr-HR" dirty="0" smtClean="0"/>
              <a:t>,</a:t>
            </a:r>
          </a:p>
          <a:p>
            <a:r>
              <a:rPr lang="hr-HR" b="1" dirty="0" smtClean="0"/>
              <a:t>trgovina, promet, bankarstvo, turizam </a:t>
            </a:r>
            <a:r>
              <a:rPr lang="hr-HR" b="1" dirty="0"/>
              <a:t>i </a:t>
            </a:r>
            <a:r>
              <a:rPr lang="hr-HR" b="1" dirty="0" smtClean="0"/>
              <a:t>državne službe</a:t>
            </a:r>
            <a:endParaRPr lang="hr-HR" dirty="0" smtClean="0"/>
          </a:p>
          <a:p>
            <a:r>
              <a:rPr lang="hr-HR" b="1" dirty="0" smtClean="0"/>
              <a:t>80 </a:t>
            </a:r>
            <a:r>
              <a:rPr lang="hr-HR" b="1" dirty="0"/>
              <a:t>% </a:t>
            </a:r>
            <a:r>
              <a:rPr lang="hr-HR" dirty="0"/>
              <a:t>ukupnog prihoda </a:t>
            </a:r>
            <a:r>
              <a:rPr lang="hr-HR" dirty="0" smtClean="0"/>
              <a:t>države</a:t>
            </a:r>
          </a:p>
          <a:p>
            <a:r>
              <a:rPr lang="hr-HR" sz="2400" b="0" i="0" dirty="0" smtClean="0">
                <a:solidFill>
                  <a:srgbClr val="262626"/>
                </a:solidFill>
                <a:effectLst/>
                <a:latin typeface="Nunito"/>
              </a:rPr>
              <a:t>Najvažniji trgovački partneri: </a:t>
            </a:r>
            <a:r>
              <a:rPr lang="hr-HR" sz="2400" b="1" i="0" dirty="0" smtClean="0">
                <a:effectLst/>
                <a:latin typeface="Nunito"/>
              </a:rPr>
              <a:t>Europska unija</a:t>
            </a:r>
            <a:r>
              <a:rPr lang="hr-HR" sz="2400" i="0" dirty="0" smtClean="0">
                <a:effectLst/>
                <a:latin typeface="Nunito"/>
              </a:rPr>
              <a:t>, </a:t>
            </a:r>
          </a:p>
          <a:p>
            <a:pPr marL="0" indent="0">
              <a:buNone/>
            </a:pPr>
            <a:r>
              <a:rPr lang="hr-HR" sz="2400" dirty="0">
                <a:latin typeface="Nunito"/>
              </a:rPr>
              <a:t> </a:t>
            </a:r>
            <a:r>
              <a:rPr lang="hr-HR" sz="2400" dirty="0" smtClean="0">
                <a:latin typeface="Nunito"/>
              </a:rPr>
              <a:t>     </a:t>
            </a:r>
            <a:r>
              <a:rPr lang="hr-HR" sz="2400" i="0" dirty="0" smtClean="0">
                <a:effectLst/>
                <a:latin typeface="Nunito"/>
              </a:rPr>
              <a:t>Kina, Kanada, Meksiko i Japan</a:t>
            </a:r>
          </a:p>
          <a:p>
            <a:pPr marL="0" indent="0">
              <a:buNone/>
            </a:pPr>
            <a:endParaRPr lang="hr-HR" sz="2400" i="0" dirty="0" smtClean="0">
              <a:effectLst/>
              <a:latin typeface="Nunito"/>
            </a:endParaRPr>
          </a:p>
          <a:p>
            <a:r>
              <a:rPr lang="pl-PL" dirty="0"/>
              <a:t>Američke </a:t>
            </a:r>
            <a:r>
              <a:rPr lang="pl-PL" dirty="0" smtClean="0"/>
              <a:t>burze- </a:t>
            </a:r>
            <a:r>
              <a:rPr lang="pl-PL" dirty="0"/>
              <a:t> </a:t>
            </a:r>
            <a:r>
              <a:rPr lang="pl-PL" b="1" dirty="0"/>
              <a:t>New </a:t>
            </a:r>
            <a:r>
              <a:rPr lang="pl-PL" b="1" dirty="0" smtClean="0"/>
              <a:t>York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620" y="3207046"/>
            <a:ext cx="4186428" cy="35249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" y="1334389"/>
            <a:ext cx="7620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94893"/>
            <a:ext cx="10515600" cy="1325563"/>
          </a:xfrm>
        </p:spPr>
        <p:txBody>
          <a:bodyPr/>
          <a:lstStyle/>
          <a:p>
            <a:r>
              <a:rPr lang="hr-HR" dirty="0"/>
              <a:t>SAD je i važna turistička zemlja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mtClean="0"/>
              <a:t>Turizam gradova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32" y="2120456"/>
            <a:ext cx="7719440" cy="385972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409766" y="5992297"/>
            <a:ext cx="5066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Bijela kuća je jedna od poznatijih turističkih atrakcija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98" y="1804398"/>
            <a:ext cx="7268908" cy="4528530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132683" y="6378447"/>
            <a:ext cx="28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Disneyland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Los Angeles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640" y="1641476"/>
            <a:ext cx="7278624" cy="485241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5503925" y="6515119"/>
            <a:ext cx="4878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Las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Vegas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- središte zabave usred pustinje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56" y="2381314"/>
            <a:ext cx="9753600" cy="3810000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4738521" y="6365225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Most Golden Gate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550" y="2480747"/>
            <a:ext cx="8858250" cy="3419475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5608850" y="5867267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latin typeface="Nunito"/>
              </a:rPr>
              <a:t>Miami</a:t>
            </a:r>
            <a:endParaRPr lang="hr-HR" dirty="0"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7172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build="allAtOnce"/>
      <p:bldP spid="9" grpId="0"/>
      <p:bldP spid="9" grpId="1"/>
      <p:bldP spid="11" grpId="0"/>
      <p:bldP spid="11" grpI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0966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Nacionalni parkovi Sjedinjenih Američkih Država</a:t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408" y="1759426"/>
            <a:ext cx="7621253" cy="497077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936274" y="1845302"/>
            <a:ext cx="4319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mtClean="0"/>
              <a:t>59 nacionalnih parkova i zaštićenih područja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69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237" y="197992"/>
            <a:ext cx="7311617" cy="530669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635033" y="5754116"/>
            <a:ext cx="8574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Prvi nacionalni park na svijetu je Yellowstone, osnovan je 1872. godine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283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536" y="86868"/>
            <a:ext cx="7431024" cy="5573268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068998" y="5914382"/>
            <a:ext cx="5066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Najveći nacionalni park je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Wrangell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. St.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Elias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7885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49148" y="1030287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Sjedinjene Američke Države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323" y="2051050"/>
            <a:ext cx="3714750" cy="49291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savezna država</a:t>
            </a:r>
            <a:r>
              <a:rPr lang="hr-HR" dirty="0" smtClean="0"/>
              <a:t> (50 država + savezno područje glavnog grada</a:t>
            </a:r>
            <a:r>
              <a:rPr lang="hr-HR" dirty="0" smtClean="0"/>
              <a:t>)</a:t>
            </a:r>
          </a:p>
          <a:p>
            <a:pPr>
              <a:defRPr/>
            </a:pPr>
            <a:r>
              <a:rPr lang="pl-PL" dirty="0" smtClean="0"/>
              <a:t>površinom </a:t>
            </a:r>
            <a:r>
              <a:rPr lang="pl-PL" dirty="0"/>
              <a:t>je </a:t>
            </a:r>
            <a:r>
              <a:rPr lang="pl-PL" b="1" dirty="0"/>
              <a:t>treća</a:t>
            </a:r>
            <a:r>
              <a:rPr lang="pl-PL" dirty="0"/>
              <a:t> </a:t>
            </a:r>
            <a:r>
              <a:rPr lang="pl-PL" dirty="0" smtClean="0"/>
              <a:t>država u svijetu</a:t>
            </a:r>
          </a:p>
          <a:p>
            <a:pPr>
              <a:defRPr/>
            </a:pPr>
            <a:r>
              <a:rPr lang="hr-HR" b="1" dirty="0"/>
              <a:t>330 milijuna </a:t>
            </a:r>
            <a:r>
              <a:rPr lang="hr-HR" b="1" dirty="0" smtClean="0"/>
              <a:t>st.- </a:t>
            </a:r>
            <a:r>
              <a:rPr lang="hr-HR" dirty="0"/>
              <a:t>treća država u </a:t>
            </a:r>
            <a:r>
              <a:rPr lang="hr-HR" dirty="0" smtClean="0"/>
              <a:t>svijetu </a:t>
            </a:r>
          </a:p>
          <a:p>
            <a:pPr>
              <a:defRPr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795" y="1859778"/>
            <a:ext cx="6933906" cy="48745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8" y="1859778"/>
            <a:ext cx="11577023" cy="48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0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146304"/>
            <a:ext cx="8818626" cy="5879084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944765" y="6121146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Najmanji nacionalni park je Hot Springs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7863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16" y="0"/>
            <a:ext cx="6013704" cy="6013704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2490216" y="6114211"/>
            <a:ext cx="727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Najposjećeniji nacionalni park je Great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Smoky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Mountains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7578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3250" y="980282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>
                <a:solidFill>
                  <a:srgbClr val="27C103"/>
                </a:solidFill>
              </a:rPr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214563"/>
            <a:ext cx="4043363" cy="4437062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hr-HR" dirty="0" smtClean="0"/>
              <a:t>Obilježite na karti sljedeće gradove slovima kako slijedi:</a:t>
            </a:r>
          </a:p>
          <a:p>
            <a:pPr>
              <a:defRPr/>
            </a:pPr>
            <a:r>
              <a:rPr lang="hr-HR" dirty="0" smtClean="0"/>
              <a:t>     M – Miami</a:t>
            </a:r>
          </a:p>
          <a:p>
            <a:pPr>
              <a:defRPr/>
            </a:pPr>
            <a:r>
              <a:rPr lang="hr-HR" dirty="0" smtClean="0"/>
              <a:t>     NO – New Orleans</a:t>
            </a:r>
          </a:p>
          <a:p>
            <a:pPr>
              <a:defRPr/>
            </a:pPr>
            <a:r>
              <a:rPr lang="hr-HR" dirty="0" smtClean="0"/>
              <a:t>     S – Seatle</a:t>
            </a:r>
          </a:p>
          <a:p>
            <a:pPr>
              <a:defRPr/>
            </a:pPr>
            <a:r>
              <a:rPr lang="hr-HR" dirty="0" smtClean="0"/>
              <a:t>     H – Huston</a:t>
            </a:r>
          </a:p>
          <a:p>
            <a:pPr>
              <a:defRPr/>
            </a:pPr>
            <a:r>
              <a:rPr lang="hr-HR" dirty="0" smtClean="0"/>
              <a:t>     L – St. Louis</a:t>
            </a:r>
          </a:p>
          <a:p>
            <a:pPr>
              <a:defRPr/>
            </a:pPr>
            <a:r>
              <a:rPr lang="hr-HR" dirty="0" smtClean="0"/>
              <a:t>     D – Denver</a:t>
            </a:r>
          </a:p>
          <a:p>
            <a:pPr>
              <a:defRPr/>
            </a:pPr>
            <a:r>
              <a:rPr lang="hr-HR" dirty="0" smtClean="0"/>
              <a:t>     A - Atlanta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071563"/>
            <a:ext cx="43068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2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6" y="2552700"/>
            <a:ext cx="58197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071564"/>
            <a:ext cx="5429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1584" y="868045"/>
            <a:ext cx="10515600" cy="1325563"/>
          </a:xfrm>
        </p:spPr>
        <p:txBody>
          <a:bodyPr/>
          <a:lstStyle/>
          <a:p>
            <a:r>
              <a:rPr lang="pl-PL" dirty="0" smtClean="0"/>
              <a:t>Položaj i značenje u svijetu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9288" y="1999361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hr-HR" dirty="0"/>
              <a:t>u </a:t>
            </a:r>
            <a:r>
              <a:rPr lang="hr-HR" b="1" dirty="0"/>
              <a:t>sjevernom umjerenom </a:t>
            </a:r>
            <a:r>
              <a:rPr lang="hr-HR" b="1" dirty="0" smtClean="0"/>
              <a:t>pojasu</a:t>
            </a:r>
          </a:p>
          <a:p>
            <a:endParaRPr lang="hr-HR" b="1" dirty="0" smtClean="0"/>
          </a:p>
          <a:p>
            <a:r>
              <a:rPr lang="hr-HR" b="1" dirty="0"/>
              <a:t>povoljan položaj </a:t>
            </a:r>
            <a:r>
              <a:rPr lang="hr-HR" dirty="0" smtClean="0"/>
              <a:t>između </a:t>
            </a:r>
          </a:p>
          <a:p>
            <a:pPr marL="0" indent="0">
              <a:buNone/>
            </a:pPr>
            <a:r>
              <a:rPr lang="hr-HR" dirty="0" smtClean="0"/>
              <a:t>dvaju </a:t>
            </a:r>
            <a:r>
              <a:rPr lang="hr-HR" dirty="0"/>
              <a:t>najprometnijih </a:t>
            </a:r>
            <a:r>
              <a:rPr lang="hr-HR" dirty="0" smtClean="0"/>
              <a:t>oceana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/>
              <a:t>b</a:t>
            </a:r>
            <a:r>
              <a:rPr lang="hr-HR" dirty="0" smtClean="0"/>
              <a:t>rzi gospodarski napredak</a:t>
            </a:r>
            <a:r>
              <a:rPr lang="hr-HR" dirty="0"/>
              <a:t> 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  -oduzimanje zemljišta</a:t>
            </a:r>
            <a:r>
              <a:rPr lang="hr-HR" dirty="0"/>
              <a:t> </a:t>
            </a:r>
            <a:r>
              <a:rPr lang="hr-HR" b="1" dirty="0" smtClean="0"/>
              <a:t>Indijancima</a:t>
            </a:r>
          </a:p>
          <a:p>
            <a:pPr marL="0" indent="0">
              <a:buNone/>
            </a:pPr>
            <a:r>
              <a:rPr lang="hr-HR" b="1" dirty="0"/>
              <a:t> </a:t>
            </a:r>
            <a:r>
              <a:rPr lang="hr-HR" b="1" dirty="0" smtClean="0"/>
              <a:t>     </a:t>
            </a:r>
            <a:r>
              <a:rPr lang="hr-HR" dirty="0" smtClean="0"/>
              <a:t>-robovlasništvo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smtClean="0"/>
              <a:t>Nakon </a:t>
            </a:r>
            <a:r>
              <a:rPr lang="hr-HR" b="1" dirty="0"/>
              <a:t>Drugoga svjetskog rata </a:t>
            </a:r>
            <a:endParaRPr lang="hr-HR" b="1" dirty="0" smtClean="0"/>
          </a:p>
          <a:p>
            <a:pPr marL="0" indent="0">
              <a:buNone/>
            </a:pPr>
            <a:r>
              <a:rPr lang="hr-HR" dirty="0" smtClean="0"/>
              <a:t>Sjedinjene </a:t>
            </a:r>
            <a:r>
              <a:rPr lang="hr-HR" dirty="0"/>
              <a:t>Američke Države postale su </a:t>
            </a:r>
            <a:endParaRPr lang="hr-HR" dirty="0" smtClean="0"/>
          </a:p>
          <a:p>
            <a:pPr marL="0" indent="0">
              <a:buNone/>
            </a:pPr>
            <a:r>
              <a:rPr lang="hr-HR" b="1" dirty="0" smtClean="0"/>
              <a:t>vodeća </a:t>
            </a:r>
            <a:r>
              <a:rPr lang="hr-HR" b="1" dirty="0"/>
              <a:t>gospodarska, politička i vojna velesila svijeta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408" y="1821942"/>
            <a:ext cx="6714744" cy="503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559844"/>
            <a:ext cx="91440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Svjetlana\AppData\Local\Microsoft\Windows\Temporary Internet Files\Content.IE5\T32GWRZ0\MC9004396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94" y="1762125"/>
            <a:ext cx="27384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602742" y="1029272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Temelji gospodarskog razvoja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13" y="2172272"/>
            <a:ext cx="8229600" cy="3705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Velika prirodna bogatstva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Golemi, slabo naseljeni prostor u prošlosti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Planska podjela zemljišta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Nije bilo razaranja zbog ratova</a:t>
            </a:r>
          </a:p>
        </p:txBody>
      </p:sp>
    </p:spTree>
    <p:extLst>
      <p:ext uri="{BB962C8B-B14F-4D97-AF65-F5344CB8AC3E}">
        <p14:creationId xmlns:p14="http://schemas.microsoft.com/office/powerpoint/2010/main" val="25266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3206942"/>
            <a:ext cx="9144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43840" y="884238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Suvremena poljoprivreda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1203960" y="1881379"/>
            <a:ext cx="10988040" cy="3705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mali udio zaposlenih </a:t>
            </a:r>
            <a:r>
              <a:rPr lang="hr-HR" altLang="sr-Latn-RS" dirty="0" smtClean="0"/>
              <a:t>(1%), </a:t>
            </a:r>
            <a:r>
              <a:rPr lang="hr-HR" altLang="sr-Latn-RS" dirty="0" smtClean="0"/>
              <a:t>a visoki prinosi – veliki mehanizirani posjedi, </a:t>
            </a:r>
            <a:r>
              <a:rPr lang="hr-HR" altLang="sr-Latn-RS" dirty="0" smtClean="0"/>
              <a:t>znatne državne potpore, </a:t>
            </a:r>
            <a:r>
              <a:rPr lang="hr-HR" altLang="sr-Latn-RS" dirty="0" smtClean="0"/>
              <a:t>primjena gnojiva i zaštitnih sredstava</a:t>
            </a:r>
          </a:p>
          <a:p>
            <a:pPr>
              <a:buFont typeface="Arial" panose="020B0604020202020204" pitchFamily="34" charset="0"/>
              <a:buNone/>
            </a:pPr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41629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96960" cy="4892040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298985" y="5538608"/>
            <a:ext cx="11893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 Značajna proizvodnja i izvoz: </a:t>
            </a:r>
            <a:r>
              <a:rPr lang="hr-HR" sz="2800" b="1" dirty="0" smtClean="0"/>
              <a:t>soje, kukuruza, pšenice, pamuka, badema i mesa.</a:t>
            </a:r>
            <a:endParaRPr lang="hr-HR" sz="28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74237" y="1845500"/>
            <a:ext cx="6135185" cy="3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70" y="1679591"/>
            <a:ext cx="6939342" cy="510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81200" y="857250"/>
            <a:ext cx="9595104" cy="1143000"/>
          </a:xfrm>
        </p:spPr>
        <p:txBody>
          <a:bodyPr>
            <a:normAutofit/>
          </a:bodyPr>
          <a:lstStyle/>
          <a:p>
            <a:r>
              <a:rPr lang="hr-HR" altLang="sr-Latn-RS" sz="3600" dirty="0"/>
              <a:t>Sustav poljoprivrednih pojasa </a:t>
            </a:r>
            <a:r>
              <a:rPr lang="hr-HR" altLang="sr-Latn-RS" sz="3600" b="1" dirty="0"/>
              <a:t>(</a:t>
            </a:r>
            <a:r>
              <a:rPr lang="hr-HR" altLang="sr-Latn-RS" sz="3600" b="1" dirty="0" err="1"/>
              <a:t>beltova</a:t>
            </a:r>
            <a:r>
              <a:rPr lang="hr-HR" altLang="sr-Latn-RS" sz="3600" b="1" dirty="0" smtClean="0"/>
              <a:t>)- </a:t>
            </a:r>
            <a:r>
              <a:rPr lang="hr-HR" sz="2700" b="1" dirty="0" smtClean="0"/>
              <a:t>monokultura</a:t>
            </a:r>
            <a:endParaRPr lang="hr-HR" altLang="sr-Latn-RS" sz="2700" b="1" dirty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3574" y="1679591"/>
            <a:ext cx="7050738" cy="510525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766" y="1646181"/>
            <a:ext cx="7143750" cy="51720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706" y="1793165"/>
            <a:ext cx="7055002" cy="51052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562" y="1679591"/>
            <a:ext cx="71437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46760" y="1322705"/>
            <a:ext cx="10515600" cy="4351338"/>
          </a:xfrm>
        </p:spPr>
        <p:txBody>
          <a:bodyPr/>
          <a:lstStyle/>
          <a:p>
            <a:r>
              <a:rPr lang="hr-HR" dirty="0" smtClean="0"/>
              <a:t>zapadnije </a:t>
            </a:r>
            <a:r>
              <a:rPr lang="hr-HR" dirty="0"/>
              <a:t>od </a:t>
            </a:r>
            <a:r>
              <a:rPr lang="hr-HR" dirty="0" smtClean="0"/>
              <a:t>100°-suha prerija- </a:t>
            </a:r>
            <a:r>
              <a:rPr lang="hr-HR" b="1" dirty="0" smtClean="0"/>
              <a:t>stočarski posjedi</a:t>
            </a:r>
          </a:p>
          <a:p>
            <a:r>
              <a:rPr lang="hr-HR" dirty="0"/>
              <a:t>p</a:t>
            </a:r>
            <a:r>
              <a:rPr lang="hr-HR" dirty="0" smtClean="0"/>
              <a:t>rimorje: </a:t>
            </a:r>
            <a:r>
              <a:rPr lang="hr-HR" b="1" dirty="0" err="1" smtClean="0"/>
              <a:t>ribolov</a:t>
            </a:r>
            <a:r>
              <a:rPr lang="hr-HR" dirty="0" err="1" smtClean="0"/>
              <a:t>,</a:t>
            </a:r>
            <a:r>
              <a:rPr lang="hr-HR" b="1" dirty="0" err="1" smtClean="0"/>
              <a:t>bademi</a:t>
            </a:r>
            <a:r>
              <a:rPr lang="hr-HR" b="1" dirty="0"/>
              <a:t>, agrumi, grožđe</a:t>
            </a:r>
            <a:r>
              <a:rPr lang="hr-HR" dirty="0"/>
              <a:t> i drugo voće te rajčica i drugo </a:t>
            </a:r>
            <a:r>
              <a:rPr lang="hr-HR" dirty="0" smtClean="0"/>
              <a:t>povrće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96" y="2553174"/>
            <a:ext cx="5663184" cy="37164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418" y="2865947"/>
            <a:ext cx="3765676" cy="37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434</Words>
  <Application>Microsoft Office PowerPoint</Application>
  <PresentationFormat>Široki zaslon</PresentationFormat>
  <Paragraphs>123</Paragraphs>
  <Slides>22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Nunito</vt:lpstr>
      <vt:lpstr>Tema sustava Office</vt:lpstr>
      <vt:lpstr>PowerPoint prezentacija</vt:lpstr>
      <vt:lpstr>Sjedinjene Američke Države</vt:lpstr>
      <vt:lpstr>PowerPoint prezentacija</vt:lpstr>
      <vt:lpstr>Položaj i značenje u svijetu</vt:lpstr>
      <vt:lpstr>Temelji gospodarskog razvoja</vt:lpstr>
      <vt:lpstr>Suvremena poljoprivreda</vt:lpstr>
      <vt:lpstr>PowerPoint prezentacija</vt:lpstr>
      <vt:lpstr>Sustav poljoprivrednih pojasa (beltova)- monokultura</vt:lpstr>
      <vt:lpstr>PowerPoint prezentacija</vt:lpstr>
      <vt:lpstr>Raznolika i snažna industrija</vt:lpstr>
      <vt:lpstr>PowerPoint prezentacija</vt:lpstr>
      <vt:lpstr>PowerPoint prezentacija</vt:lpstr>
      <vt:lpstr>PowerPoint prezentacija</vt:lpstr>
      <vt:lpstr>PowerPoint prezentacija</vt:lpstr>
      <vt:lpstr>Najvažnije su uslužne djelatnosti  </vt:lpstr>
      <vt:lpstr>SAD je i važna turistička zemlja</vt:lpstr>
      <vt:lpstr>Nacionalni parkovi Sjedinjenih Američkih Država </vt:lpstr>
      <vt:lpstr>PowerPoint prezentacija</vt:lpstr>
      <vt:lpstr>PowerPoint prezentacija</vt:lpstr>
      <vt:lpstr>PowerPoint prezentacija</vt:lpstr>
      <vt:lpstr>PowerPoint prezentacija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14</cp:revision>
  <dcterms:created xsi:type="dcterms:W3CDTF">2021-05-25T13:09:52Z</dcterms:created>
  <dcterms:modified xsi:type="dcterms:W3CDTF">2021-05-25T15:19:33Z</dcterms:modified>
</cp:coreProperties>
</file>